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2019-FA91-4B49-89CC-EF7B0F8B8AC5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DAF-EE2F-4028-AC55-81735D08D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17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2019-FA91-4B49-89CC-EF7B0F8B8AC5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DAF-EE2F-4028-AC55-81735D08D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01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2019-FA91-4B49-89CC-EF7B0F8B8AC5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DAF-EE2F-4028-AC55-81735D08D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26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2019-FA91-4B49-89CC-EF7B0F8B8AC5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DAF-EE2F-4028-AC55-81735D08D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7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2019-FA91-4B49-89CC-EF7B0F8B8AC5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DAF-EE2F-4028-AC55-81735D08D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99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2019-FA91-4B49-89CC-EF7B0F8B8AC5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DAF-EE2F-4028-AC55-81735D08D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47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2019-FA91-4B49-89CC-EF7B0F8B8AC5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DAF-EE2F-4028-AC55-81735D08D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95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2019-FA91-4B49-89CC-EF7B0F8B8AC5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DAF-EE2F-4028-AC55-81735D08D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45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2019-FA91-4B49-89CC-EF7B0F8B8AC5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DAF-EE2F-4028-AC55-81735D08D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29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2019-FA91-4B49-89CC-EF7B0F8B8AC5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DAF-EE2F-4028-AC55-81735D08D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759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2019-FA91-4B49-89CC-EF7B0F8B8AC5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DAF-EE2F-4028-AC55-81735D08D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35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02019-FA91-4B49-89CC-EF7B0F8B8AC5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41DAF-EE2F-4028-AC55-81735D08D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47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757" y="261256"/>
            <a:ext cx="11697195" cy="6388925"/>
          </a:xfrm>
        </p:spPr>
        <p:txBody>
          <a:bodyPr>
            <a:normAutofit fontScale="90000"/>
          </a:bodyPr>
          <a:lstStyle/>
          <a:p>
            <a:pPr marL="125730">
              <a:spcBef>
                <a:spcPts val="5"/>
              </a:spcBef>
              <a:spcAft>
                <a:spcPts val="0"/>
              </a:spcAft>
            </a:pPr>
            <a:r>
              <a:rPr lang="ru-RU" sz="53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МЕТОДЫ</a:t>
            </a:r>
            <a:r>
              <a:rPr lang="ru-RU" sz="5300" b="1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3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ОПИСАНИЯ</a:t>
            </a:r>
            <a:r>
              <a:rPr lang="ru-RU" sz="5300" b="1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3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ВОДОЕМОВ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4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1.Рыбохозяйственное</a:t>
            </a:r>
            <a:r>
              <a:rPr lang="ru-RU" sz="4400" b="1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районирование водоемов</a:t>
            </a:r>
            <a:r>
              <a:rPr lang="ru-RU" sz="4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ru-RU" sz="4400" b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Топографические</a:t>
            </a:r>
            <a:r>
              <a:rPr lang="ru-RU" sz="4400" b="1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параметры</a:t>
            </a:r>
            <a:r>
              <a:rPr lang="ru-RU" sz="4400" b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водоема</a:t>
            </a:r>
            <a:r>
              <a:rPr lang="ru-RU" sz="4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r>
              <a:rPr lang="ru-RU" sz="4400" b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Гидрологические</a:t>
            </a:r>
            <a:r>
              <a:rPr lang="ru-RU" sz="4400" b="1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параметры</a:t>
            </a:r>
            <a:r>
              <a:rPr lang="ru-RU" sz="4400" b="1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водоемов</a:t>
            </a:r>
            <a:br>
              <a:rPr lang="ru-RU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053" y="3325091"/>
            <a:ext cx="6141899" cy="321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80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" y="118753"/>
            <a:ext cx="11982203" cy="661455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" y="78674"/>
            <a:ext cx="11899076" cy="669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11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03" y="130628"/>
            <a:ext cx="11934701" cy="6590805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</a:t>
            </a:r>
            <a:r>
              <a:rPr lang="ru-RU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участка</a:t>
            </a:r>
            <a:r>
              <a:rPr lang="ru-RU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русла</a:t>
            </a:r>
            <a:r>
              <a:rPr lang="ru-RU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реки</a:t>
            </a:r>
            <a:r>
              <a:rPr lang="ru-RU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изобатах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797" y="818655"/>
            <a:ext cx="8052460" cy="603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11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6605" y="106363"/>
            <a:ext cx="8866716" cy="665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69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29" y="18412"/>
            <a:ext cx="12000929" cy="675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98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504" y="0"/>
            <a:ext cx="11887200" cy="6733309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Описание</a:t>
            </a:r>
            <a:r>
              <a:rPr lang="ru-RU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элементов</a:t>
            </a:r>
            <a:r>
              <a:rPr lang="ru-RU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речной</a:t>
            </a:r>
            <a:r>
              <a:rPr lang="ru-RU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долины</a:t>
            </a:r>
            <a:r>
              <a:rPr lang="ru-RU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местности,</a:t>
            </a:r>
            <a:r>
              <a:rPr lang="ru-RU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прилегающей</a:t>
            </a:r>
            <a:r>
              <a:rPr lang="ru-RU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долине</a:t>
            </a:r>
            <a:r>
              <a:rPr lang="ru-RU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реки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s://ykl-res.azureedge.net/17f18f28-5678-4bd1-9b18-c1bef91fcee6/%D0%A0%D0%B5%D1%87%D0%BD%D0%B0%D1%8F%20%D0%B4%D0%BE%D0%BB%D0%B8%D0%BD%D0%B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24" y="1342392"/>
            <a:ext cx="8741559" cy="454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57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881" y="213756"/>
            <a:ext cx="11792197" cy="638892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ля характеристики водоема необходимо провести его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районирование</a:t>
            </a:r>
            <a:r>
              <a:rPr lang="ru-RU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путем</a:t>
            </a:r>
            <a:r>
              <a:rPr lang="ru-RU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разделения</a:t>
            </a:r>
            <a:r>
              <a:rPr lang="ru-RU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некоторые относительно</a:t>
            </a:r>
            <a:r>
              <a:rPr lang="ru-RU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однородные части.</a:t>
            </a:r>
          </a:p>
          <a:p>
            <a:pPr marL="125730" marR="133985" indent="179705" algn="just">
              <a:spcAft>
                <a:spcPts val="0"/>
              </a:spcAf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Первый подход к районированию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представляет </a:t>
            </a:r>
          </a:p>
          <a:p>
            <a:pPr marL="125730" marR="133985" indent="0" algn="just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собой метод анализа информации о водном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объекте.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25730" marR="133985" indent="0" algn="just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охватывает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природопользовательский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25730" marR="133985" indent="0" algn="just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геоморфологический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экологический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аспекты.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Второй</a:t>
            </a:r>
            <a:r>
              <a:rPr lang="ru-RU" i="1" spc="16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подход</a:t>
            </a:r>
            <a:r>
              <a:rPr lang="ru-RU" i="1" spc="1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районированию </a:t>
            </a:r>
          </a:p>
          <a:p>
            <a:pPr marL="0" indent="0" algn="just"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следует</a:t>
            </a:r>
            <a:r>
              <a:rPr lang="ru-RU" spc="16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рассматривать</a:t>
            </a:r>
            <a:r>
              <a:rPr lang="ru-RU" spc="17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</a:t>
            </a:r>
            <a:r>
              <a:rPr lang="ru-RU" spc="1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</a:t>
            </a:r>
            <a:r>
              <a:rPr lang="ru-RU" spc="15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изучения</a:t>
            </a:r>
            <a:r>
              <a:rPr lang="ru-RU" spc="16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водного</a:t>
            </a:r>
            <a:r>
              <a:rPr lang="ru-RU" spc="1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объекта</a:t>
            </a:r>
            <a:r>
              <a:rPr lang="ru-RU" spc="16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17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управления</a:t>
            </a:r>
            <a:r>
              <a:rPr lang="ru-RU" spc="-26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им.</a:t>
            </a:r>
            <a:r>
              <a:rPr lang="ru-RU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060" y="3040083"/>
            <a:ext cx="4467792" cy="365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53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5" y="190005"/>
            <a:ext cx="11780322" cy="6377050"/>
          </a:xfrm>
        </p:spPr>
        <p:txBody>
          <a:bodyPr/>
          <a:lstStyle/>
          <a:p>
            <a:pPr marL="125730" marR="134620" indent="0" algn="ctr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Основополагающие принципы второго подхода:</a:t>
            </a:r>
          </a:p>
          <a:p>
            <a:pPr marL="125730" marR="134620" indent="0" algn="ctr">
              <a:spcAft>
                <a:spcPts val="0"/>
              </a:spcAft>
              <a:buNone/>
            </a:pP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" marR="134620" indent="0" algn="just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районирование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системная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основа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сбора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первичной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рыбохозяйственной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информации;</a:t>
            </a:r>
          </a:p>
          <a:p>
            <a:pPr marL="125730" marR="134620" indent="0" algn="just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– соответствие сложившейся территориально – административной схеме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контроля</a:t>
            </a:r>
            <a:r>
              <a:rPr lang="ru-RU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рыбохозяйственным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водоемом</a:t>
            </a:r>
            <a:r>
              <a:rPr lang="ru-RU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управления</a:t>
            </a:r>
            <a:r>
              <a:rPr lang="ru-RU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обеспечение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унификации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методов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анализа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рыбохозяйственной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информации.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085" y="3467594"/>
            <a:ext cx="4362697" cy="327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85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53" y="142504"/>
            <a:ext cx="11851574" cy="6436426"/>
          </a:xfrm>
        </p:spPr>
        <p:txBody>
          <a:bodyPr>
            <a:normAutofit/>
          </a:bodyPr>
          <a:lstStyle/>
          <a:p>
            <a:pPr marL="77470" indent="0" algn="ctr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хема</a:t>
            </a:r>
            <a:r>
              <a:rPr lang="ru-RU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районирования</a:t>
            </a:r>
            <a:r>
              <a:rPr lang="ru-RU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внутренних</a:t>
            </a:r>
            <a:r>
              <a:rPr lang="ru-RU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водоемов: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136525" lvl="0" indent="0" algn="just">
              <a:spcAft>
                <a:spcPts val="0"/>
              </a:spcAft>
              <a:buSzPts val="1100"/>
              <a:buNone/>
              <a:tabLst>
                <a:tab pos="474345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1.Рассматривается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рыбохозяйственный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водоем, характеризуемый определенными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параметрами,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оказывающими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иное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воздействие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интенсивность</a:t>
            </a:r>
            <a:r>
              <a:rPr lang="ru-RU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эффективность</a:t>
            </a:r>
            <a:r>
              <a:rPr lang="ru-RU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рыболовства,</a:t>
            </a:r>
            <a:r>
              <a:rPr lang="ru-RU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</a:t>
            </a:r>
            <a:r>
              <a:rPr lang="ru-RU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</a:t>
            </a:r>
            <a:r>
              <a:rPr lang="ru-RU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составом</a:t>
            </a:r>
            <a:r>
              <a:rPr lang="ru-RU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фауны</a:t>
            </a:r>
            <a:r>
              <a:rPr lang="ru-RU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продуктивностью.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134620" lvl="0" indent="0" algn="just">
              <a:spcAft>
                <a:spcPts val="0"/>
              </a:spcAft>
              <a:buSzPts val="1100"/>
              <a:buNone/>
              <a:tabLst>
                <a:tab pos="513715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2.Водоем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подразделяется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промысловые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районы,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границы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которых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определяются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административной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принадлежностью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морфологическими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особенностями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часто</a:t>
            </a:r>
            <a:r>
              <a:rPr lang="ru-RU" spc="-26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закрепляются</a:t>
            </a:r>
            <a:r>
              <a:rPr lang="ru-RU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определенными</a:t>
            </a:r>
            <a:r>
              <a:rPr lang="ru-RU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пользователями.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" marR="133985" indent="0" algn="just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Промысловый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район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часть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акватории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водоемов,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находящаяся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пределах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одного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административно-территориального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входящая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зону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контроля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одного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подразделения рыбоохраны. </a:t>
            </a:r>
          </a:p>
          <a:p>
            <a:pPr marL="125730" marR="133985" indent="0" algn="just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3.Промысловые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районы делятся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более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мелкие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зоны,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которые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настоящее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время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имеют единого наименования.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045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00956" cy="6709558"/>
          </a:xfrm>
        </p:spPr>
        <p:txBody>
          <a:bodyPr/>
          <a:lstStyle/>
          <a:p>
            <a:pPr marL="125730" marR="137160" indent="0" algn="ctr"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Топографические параметры:</a:t>
            </a:r>
          </a:p>
          <a:p>
            <a:pPr marL="125730" marR="137160" indent="0" algn="ctr">
              <a:spcAft>
                <a:spcPts val="0"/>
              </a:spcAft>
              <a:buNone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6070" indent="215900"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тип</a:t>
            </a:r>
            <a:r>
              <a:rPr lang="ru-RU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водоема;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6070" indent="215900"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его</a:t>
            </a:r>
            <a:r>
              <a:rPr lang="ru-RU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6070" indent="215900"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принадлежность</a:t>
            </a:r>
            <a:r>
              <a:rPr lang="ru-RU" spc="-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бассейну;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6070" indent="215900"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рыболовный</a:t>
            </a:r>
            <a:r>
              <a:rPr lang="ru-RU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статус;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6070" indent="215900" algn="ctr"/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рыбохозяйственная</a:t>
            </a:r>
            <a:r>
              <a:rPr lang="ru-RU" spc="-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категория;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6070" indent="215900"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</a:t>
            </a:r>
            <a:r>
              <a:rPr lang="ru-RU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использования;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6070" indent="215900" algn="ctr"/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сапробность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6070" indent="215900" algn="ctr"/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трофность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6070" indent="215900" algn="ctr"/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рыбохозяйственный</a:t>
            </a:r>
            <a:r>
              <a:rPr lang="ru-RU" spc="-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статус.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61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5" y="154378"/>
            <a:ext cx="11815948" cy="6483927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Тип</a:t>
            </a:r>
            <a:r>
              <a:rPr lang="ru-RU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водоема</a:t>
            </a:r>
            <a:r>
              <a:rPr lang="ru-RU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определяет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морфологические,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гидрологические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ряде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случаев,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гидрохимические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показатели.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pc="5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pc="5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828" y="1045028"/>
            <a:ext cx="10334171" cy="581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50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95002"/>
            <a:ext cx="12077205" cy="66145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</a:t>
            </a:r>
            <a:r>
              <a:rPr lang="ru-RU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водоема</a:t>
            </a:r>
            <a:r>
              <a:rPr lang="ru-RU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характеризуется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тремя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взаимосвязанными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показателями: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списком стран, где расположен водоем, регионов, районов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Бассейн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Понятие бассейна, принятое для определения принадлежности водоема к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той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иной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водной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системе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Рыболовный статус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водоема идентифицирует характер его использования для целей</a:t>
            </a:r>
            <a:r>
              <a:rPr lang="ru-RU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ведения рыболовства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25730" marR="137160" indent="0" algn="ctr"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рыболовному статусу выделяют следующие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типы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водоемов: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135255" lvl="1" indent="-285750" algn="ctr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45402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промысловый;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ctr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3949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любительский;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138430" lvl="1" indent="-285750" algn="ctr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41465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рыбоводный;</a:t>
            </a:r>
            <a:r>
              <a:rPr lang="ru-RU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pc="14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138430" lvl="1" indent="-285750" algn="ctr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41465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товарный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139065" lvl="1" indent="-285750" algn="ctr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42672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непромысловый;</a:t>
            </a:r>
            <a:r>
              <a:rPr lang="ru-RU" spc="2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pc="23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139065" lvl="1" indent="-285750" algn="ctr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42672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охраняемый.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25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" y="154378"/>
            <a:ext cx="11970328" cy="6531429"/>
          </a:xfrm>
        </p:spPr>
        <p:txBody>
          <a:bodyPr/>
          <a:lstStyle/>
          <a:p>
            <a:pPr marL="125730" marR="138430" indent="0" algn="ctr">
              <a:spcAft>
                <a:spcPts val="0"/>
              </a:spcAft>
              <a:buNone/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Категория водоема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параметр,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показывающий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его значимость с точки зрения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воспроизводства ценных видов рыб.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" marR="138430" indent="0" algn="ctr"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Выделяются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три категории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рыбохозяйственных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водоемов: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3949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высшая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водоем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имеет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значение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воспроизводства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лососевых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осетровых;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141605" lvl="1" indent="-28575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41021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первая</a:t>
            </a:r>
            <a:r>
              <a:rPr lang="ru-RU" spc="1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pc="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1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водоеме</a:t>
            </a:r>
            <a:r>
              <a:rPr lang="ru-RU" spc="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осуществляется</a:t>
            </a:r>
            <a:r>
              <a:rPr lang="ru-RU" spc="1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воспроизводство</a:t>
            </a:r>
            <a:r>
              <a:rPr lang="ru-RU" spc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ценных</a:t>
            </a:r>
            <a:r>
              <a:rPr lang="ru-RU" spc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охраняемых</a:t>
            </a:r>
            <a:r>
              <a:rPr lang="ru-RU" spc="1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видов</a:t>
            </a:r>
            <a:r>
              <a:rPr lang="ru-RU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рыб;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3949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вторая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прочие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водоемы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57200" lvl="1" indent="0" algn="just">
              <a:spcAft>
                <a:spcPts val="0"/>
              </a:spcAft>
              <a:buNone/>
              <a:tabLst>
                <a:tab pos="394970" algn="l"/>
              </a:tabLst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 использования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водоема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выделяется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16 видов водопользования, которые,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могут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относиться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различным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уровням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иерархии,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самым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низшим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будет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уровень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промыслового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квадрата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участка.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1" indent="0" algn="just">
              <a:spcAft>
                <a:spcPts val="0"/>
              </a:spcAft>
              <a:buNone/>
              <a:tabLst>
                <a:tab pos="39497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Параметрами</a:t>
            </a:r>
            <a:r>
              <a:rPr lang="ru-RU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сапробность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</a:t>
            </a:r>
            <a:r>
              <a:rPr lang="ru-RU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трофность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</a:t>
            </a:r>
            <a:r>
              <a:rPr lang="ru-RU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рыбохозяйственный</a:t>
            </a:r>
            <a:r>
              <a:rPr lang="ru-RU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статус»</a:t>
            </a:r>
            <a:r>
              <a:rPr lang="ru-RU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принято</a:t>
            </a:r>
            <a:r>
              <a:rPr lang="ru-RU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характеризовать</a:t>
            </a:r>
            <a:r>
              <a:rPr lang="ru-RU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экологическое</a:t>
            </a:r>
            <a:r>
              <a:rPr lang="ru-RU" sz="2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состояние</a:t>
            </a:r>
            <a:r>
              <a:rPr lang="ru-RU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водоема,</a:t>
            </a:r>
            <a:r>
              <a:rPr lang="ru-RU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продукционных процессов, оказывающих влияние на видовую структуру</a:t>
            </a:r>
            <a:r>
              <a:rPr lang="ru-RU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ихтиофауны.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82666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878" y="95003"/>
            <a:ext cx="11958452" cy="6567054"/>
          </a:xfrm>
        </p:spPr>
        <p:txBody>
          <a:bodyPr/>
          <a:lstStyle/>
          <a:p>
            <a:pPr marL="125730" marR="140335" indent="0" algn="ctr">
              <a:spcAft>
                <a:spcPts val="0"/>
              </a:spcAft>
              <a:buNone/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" marR="140335" indent="0" algn="ctr"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 работ по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гидрологическому исследованию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реки,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озера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пруда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входят:</a:t>
            </a:r>
            <a:r>
              <a:rPr lang="ru-RU" spc="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471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промеры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ширины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глубин</a:t>
            </a:r>
            <a:r>
              <a:rPr lang="ru-RU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ы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определения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живого</a:t>
            </a:r>
            <a:r>
              <a:rPr lang="ru-RU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сечения;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575310" algn="l"/>
                <a:tab pos="57594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построение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поперечного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профиля;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575310" algn="l"/>
                <a:tab pos="57594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составление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батиметрического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плана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дна;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575310" algn="l"/>
                <a:tab pos="57594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измерение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скорости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течения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воды: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40335" lvl="0" indent="-342900" algn="just">
              <a:spcAft>
                <a:spcPts val="0"/>
              </a:spcAft>
              <a:buFont typeface="+mj-lt"/>
              <a:buAutoNum type="arabicParenR"/>
              <a:tabLst>
                <a:tab pos="57594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описание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элементов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речной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долины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(пойма,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террасы,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склоны)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местности,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прилегающей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долине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1216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480</Words>
  <Application>Microsoft Office PowerPoint</Application>
  <PresentationFormat>Широкоэкранный</PresentationFormat>
  <Paragraphs>57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Тема Office</vt:lpstr>
      <vt:lpstr>МЕТОДЫ ОПИСАНИЯ ВОДОЕМОВ  1.Рыбохозяйственное районирование водоемов 2. Топографические параметры водоема 3. Гидрологические параметры водоемов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ОПИСАНИЯ ВОДОЕМОВ  1.Рыбохозяйственное районирование водоемов 2. Топографические параметры водоема 3. Гидрологические параметры водоемов      </dc:title>
  <dc:creator>Admin</dc:creator>
  <cp:lastModifiedBy>Admin</cp:lastModifiedBy>
  <cp:revision>9</cp:revision>
  <dcterms:created xsi:type="dcterms:W3CDTF">2022-03-02T09:32:38Z</dcterms:created>
  <dcterms:modified xsi:type="dcterms:W3CDTF">2022-03-02T11:49:25Z</dcterms:modified>
</cp:coreProperties>
</file>